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3" r:id="rId4"/>
    <p:sldId id="267" r:id="rId5"/>
    <p:sldId id="270" r:id="rId6"/>
    <p:sldId id="269" r:id="rId7"/>
    <p:sldId id="27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0" d="100"/>
          <a:sy n="90" d="100"/>
        </p:scale>
        <p:origin x="121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161630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192165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328429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15304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427146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343045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298503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40730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40972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207366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956DE-87E1-48B1-B414-6570BB4B1AF4}" type="datetimeFigureOut">
              <a:rPr lang="en-US" smtClean="0"/>
              <a:t>8/23/2016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8435F7-EA81-4F06-9E67-AB6313B7F00D}" type="slidenum">
              <a:rPr lang="en-US" smtClean="0"/>
              <a:t>‹#›</a:t>
            </a:fld>
            <a:endParaRPr lang="en-US" dirty="0"/>
          </a:p>
        </p:txBody>
      </p:sp>
    </p:spTree>
    <p:extLst>
      <p:ext uri="{BB962C8B-B14F-4D97-AF65-F5344CB8AC3E}">
        <p14:creationId xmlns:p14="http://schemas.microsoft.com/office/powerpoint/2010/main" val="35152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56DE-87E1-48B1-B414-6570BB4B1AF4}" type="datetimeFigureOut">
              <a:rPr lang="en-US" smtClean="0"/>
              <a:t>8/23/2016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435F7-EA81-4F06-9E67-AB6313B7F00D}" type="slidenum">
              <a:rPr lang="en-US" smtClean="0"/>
              <a:t>‹#›</a:t>
            </a:fld>
            <a:endParaRPr lang="en-US" dirty="0"/>
          </a:p>
        </p:txBody>
      </p:sp>
    </p:spTree>
    <p:extLst>
      <p:ext uri="{BB962C8B-B14F-4D97-AF65-F5344CB8AC3E}">
        <p14:creationId xmlns:p14="http://schemas.microsoft.com/office/powerpoint/2010/main" val="1387057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package" Target="../embeddings/Microsoft_Excel_Worksheet4.xlsx"/><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2297" y="1414805"/>
            <a:ext cx="7772400" cy="305559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latin typeface="Arial" panose="020B0604020202020204" pitchFamily="34" charset="0"/>
                <a:cs typeface="Arial" panose="020B0604020202020204" pitchFamily="34" charset="0"/>
              </a:rPr>
              <a:t>A Primer</a:t>
            </a:r>
          </a:p>
          <a:p>
            <a:r>
              <a:rPr lang="en-US" sz="4800" dirty="0" smtClean="0">
                <a:latin typeface="Arial" panose="020B0604020202020204" pitchFamily="34" charset="0"/>
                <a:cs typeface="Arial" panose="020B0604020202020204" pitchFamily="34" charset="0"/>
              </a:rPr>
              <a:t> for</a:t>
            </a:r>
          </a:p>
          <a:p>
            <a:r>
              <a:rPr lang="en-US" sz="4800" dirty="0" smtClean="0">
                <a:latin typeface="Arial" panose="020B0604020202020204" pitchFamily="34" charset="0"/>
                <a:cs typeface="Arial" panose="020B0604020202020204" pitchFamily="34" charset="0"/>
              </a:rPr>
              <a:t>Appropriately</a:t>
            </a:r>
          </a:p>
          <a:p>
            <a:r>
              <a:rPr lang="en-US" sz="4800" dirty="0" smtClean="0">
                <a:latin typeface="Arial" panose="020B0604020202020204" pitchFamily="34" charset="0"/>
                <a:cs typeface="Arial" panose="020B0604020202020204" pitchFamily="34" charset="0"/>
              </a:rPr>
              <a:t> Evaluating</a:t>
            </a:r>
          </a:p>
          <a:p>
            <a:r>
              <a:rPr lang="en-US" sz="4800" dirty="0" smtClean="0">
                <a:latin typeface="Arial" panose="020B0604020202020204" pitchFamily="34" charset="0"/>
                <a:cs typeface="Arial" panose="020B0604020202020204" pitchFamily="34" charset="0"/>
              </a:rPr>
              <a:t> Zayo</a:t>
            </a:r>
          </a:p>
          <a:p>
            <a:r>
              <a:rPr lang="en-US" sz="4800" dirty="0" smtClean="0">
                <a:latin typeface="Arial" panose="020B0604020202020204" pitchFamily="34" charset="0"/>
                <a:cs typeface="Arial" panose="020B0604020202020204" pitchFamily="34" charset="0"/>
              </a:rPr>
              <a:t> Performance</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19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 y="732366"/>
            <a:ext cx="8686800" cy="6320366"/>
          </a:xfrm>
        </p:spPr>
        <p:txBody>
          <a:bodyPr>
            <a:normAutofit/>
          </a:bodyPr>
          <a:lstStyle/>
          <a:p>
            <a:pPr marL="0" indent="0">
              <a:buNone/>
            </a:pPr>
            <a:endParaRPr lang="en-US" sz="2300" dirty="0" smtClean="0">
              <a:latin typeface="Arial" panose="020B0604020202020204" pitchFamily="34" charset="0"/>
              <a:cs typeface="Arial" panose="020B0604020202020204" pitchFamily="34" charset="0"/>
            </a:endParaRPr>
          </a:p>
          <a:p>
            <a:pPr marL="0" indent="0">
              <a:buNone/>
            </a:pPr>
            <a:endParaRPr lang="en-US" sz="23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Robert Gotto has 17 years experience in Telecom.  Most recently from 2011 until 2015 at Zayo Group, with stints as Business Unit CFO for Lit, Colo, and Europe. Prior to that, for 3 years, he was VP of Viridian Investments, a data center, tower, and fiber focused PE fund.  Prior to that, for 6 years, he was VP or Corporate Development of Conversent Communication (for 1 year its acquirer One Communications), a northeast US facilities-based CLEC that generated 25%+ IRRs to investors and full repayment of all debt and a time when the predominant number of industry participants went through Chapter 11. Prior to that, he was with Fanch Communications, a top 20 MSO acquired by Charter Communications.  Robert started his career in the Chicago office of investment bank Houlihan Lokey.  Robert has an MBA from the Kellogg School of Management at Northwestern University and a BSBA in Finance from the University of Denver.</a:t>
            </a:r>
            <a:endParaRPr lang="en-US" sz="1600" dirty="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Robert is currently long ZAYO stock.</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All figures in this deck are based on externally reported Zayo figures.  In a couple cases, where noted, assumption have been made.</a:t>
            </a:r>
          </a:p>
        </p:txBody>
      </p:sp>
    </p:spTree>
    <p:extLst>
      <p:ext uri="{BB962C8B-B14F-4D97-AF65-F5344CB8AC3E}">
        <p14:creationId xmlns:p14="http://schemas.microsoft.com/office/powerpoint/2010/main" val="3423641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5567"/>
            <a:ext cx="8408670" cy="572134"/>
          </a:xfrm>
        </p:spPr>
        <p:txBody>
          <a:bodyPr>
            <a:normAutofit fontScale="90000"/>
          </a:bodyPr>
          <a:lstStyle/>
          <a:p>
            <a:r>
              <a:rPr lang="en-US" sz="3600" dirty="0" smtClean="0">
                <a:latin typeface="Arial" panose="020B0604020202020204" pitchFamily="34" charset="0"/>
                <a:cs typeface="Arial" panose="020B0604020202020204" pitchFamily="34" charset="0"/>
              </a:rPr>
              <a:t>Framework and Output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1940" y="732366"/>
            <a:ext cx="8686800" cy="6320366"/>
          </a:xfrm>
        </p:spPr>
        <p:txBody>
          <a:bodyPr>
            <a:normAutofit fontScale="70000" lnSpcReduction="20000"/>
          </a:bodyPr>
          <a:lstStyle/>
          <a:p>
            <a:r>
              <a:rPr lang="en-US" sz="2300" dirty="0" smtClean="0">
                <a:latin typeface="Arial" panose="020B0604020202020204" pitchFamily="34" charset="0"/>
                <a:cs typeface="Arial" panose="020B0604020202020204" pitchFamily="34" charset="0"/>
              </a:rPr>
              <a:t>Evaluating and valuing ZAYO should require and prioritize:</a:t>
            </a:r>
          </a:p>
          <a:p>
            <a:pPr lvl="1"/>
            <a:r>
              <a:rPr lang="en-US" sz="1800" dirty="0" smtClean="0">
                <a:latin typeface="Arial" panose="020B0604020202020204" pitchFamily="34" charset="0"/>
                <a:cs typeface="Arial" panose="020B0604020202020204" pitchFamily="34" charset="0"/>
              </a:rPr>
              <a:t>Separating speculative projects that are skewing underlying performance and fundamentals analytics </a:t>
            </a:r>
          </a:p>
          <a:p>
            <a:pPr lvl="1"/>
            <a:r>
              <a:rPr lang="en-US" sz="1800" dirty="0" smtClean="0">
                <a:latin typeface="Arial" panose="020B0604020202020204" pitchFamily="34" charset="0"/>
                <a:cs typeface="Arial" panose="020B0604020202020204" pitchFamily="34" charset="0"/>
              </a:rPr>
              <a:t>Strong weighting towards AFFO and AFFO growth rates</a:t>
            </a:r>
          </a:p>
          <a:p>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Speculative </a:t>
            </a:r>
            <a:r>
              <a:rPr lang="en-US" sz="2300" dirty="0">
                <a:latin typeface="Arial" panose="020B0604020202020204" pitchFamily="34" charset="0"/>
                <a:cs typeface="Arial" panose="020B0604020202020204" pitchFamily="34" charset="0"/>
              </a:rPr>
              <a:t>projects for Zayo currently internally self-funded and should be viewed as a use of excess cash flow in lieu of share buybacks, dividends, or increase in dry power for future acquisitions</a:t>
            </a:r>
            <a:endParaRPr lang="en-US" sz="2300" dirty="0">
              <a:solidFill>
                <a:srgbClr val="FF0000"/>
              </a:solidFill>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For point of reference, since beginning of 2014, Spec Deals totaling $680m estimated expenditures on $467m initial Contract Value or 69% of expenditures (w/ high probability of renewal), of which ~$175m spent as of Mar-16 (~24%) and minimal </a:t>
            </a:r>
            <a:r>
              <a:rPr lang="en-US" sz="1800" dirty="0" smtClean="0">
                <a:latin typeface="Arial" panose="020B0604020202020204" pitchFamily="34" charset="0"/>
                <a:cs typeface="Arial" panose="020B0604020202020204" pitchFamily="34" charset="0"/>
              </a:rPr>
              <a:t>installs to date </a:t>
            </a:r>
            <a:r>
              <a:rPr lang="en-US" sz="1800" dirty="0">
                <a:latin typeface="Arial" panose="020B0604020202020204" pitchFamily="34" charset="0"/>
                <a:cs typeface="Arial" panose="020B0604020202020204" pitchFamily="34" charset="0"/>
              </a:rPr>
              <a:t>(~$300k  MRR&amp;MAR </a:t>
            </a:r>
            <a:r>
              <a:rPr lang="en-US" sz="1800" dirty="0" smtClean="0">
                <a:latin typeface="Arial" panose="020B0604020202020204" pitchFamily="34" charset="0"/>
                <a:cs typeface="Arial" panose="020B0604020202020204" pitchFamily="34" charset="0"/>
              </a:rPr>
              <a:t>as of Mar-16)</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Worst case scenario being even if assume no chance of renewal, or incremental value from any follow-on deals or tax offset from related depreciation, all being incredibly unlikely … – i.e. just like burning the money ---  negative cash impact would total $212m, or less than $1.00 per share</a:t>
            </a:r>
          </a:p>
          <a:p>
            <a:endParaRPr lang="en-US" sz="2300" dirty="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Zayo non Speculative Sales (Bookings) and Net Installs levels generating a 7% revenue growth rate (5% w/ Canada), 14 mos average Payback, with estimated IRRs of &gt;35%</a:t>
            </a:r>
          </a:p>
          <a:p>
            <a:pPr lvl="1"/>
            <a:r>
              <a:rPr lang="en-US" sz="1900" dirty="0" smtClean="0">
                <a:latin typeface="Arial" panose="020B0604020202020204" pitchFamily="34" charset="0"/>
                <a:cs typeface="Arial" panose="020B0604020202020204" pitchFamily="34" charset="0"/>
              </a:rPr>
              <a:t>Consistent with pre IPO levels</a:t>
            </a:r>
          </a:p>
          <a:p>
            <a:pPr lvl="1"/>
            <a:r>
              <a:rPr lang="en-US" sz="1900" dirty="0" smtClean="0">
                <a:latin typeface="Arial" panose="020B0604020202020204" pitchFamily="34" charset="0"/>
                <a:cs typeface="Arial" panose="020B0604020202020204" pitchFamily="34" charset="0"/>
              </a:rPr>
              <a:t>Thus Speculative projects materially skewing overall totals reported in Earnings Release package</a:t>
            </a:r>
          </a:p>
          <a:p>
            <a:endParaRPr lang="en-US" sz="2300" dirty="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Zayo estimated run rate Mar-16 adjusted pro forma AFFO of $614m </a:t>
            </a:r>
            <a:r>
              <a:rPr lang="en-US" sz="2300" dirty="0">
                <a:latin typeface="Arial" panose="020B0604020202020204" pitchFamily="34" charset="0"/>
                <a:cs typeface="Arial" panose="020B0604020202020204" pitchFamily="34" charset="0"/>
              </a:rPr>
              <a:t>or </a:t>
            </a:r>
            <a:r>
              <a:rPr lang="en-US" sz="2300" dirty="0" smtClean="0">
                <a:latin typeface="Arial" panose="020B0604020202020204" pitchFamily="34" charset="0"/>
                <a:cs typeface="Arial" panose="020B0604020202020204" pitchFamily="34" charset="0"/>
              </a:rPr>
              <a:t>32% </a:t>
            </a:r>
            <a:r>
              <a:rPr lang="en-US" sz="2300" dirty="0">
                <a:latin typeface="Arial" panose="020B0604020202020204" pitchFamily="34" charset="0"/>
                <a:cs typeface="Arial" panose="020B0604020202020204" pitchFamily="34" charset="0"/>
              </a:rPr>
              <a:t>margin on ~$2B total annualized revenue demonstrates </a:t>
            </a:r>
            <a:r>
              <a:rPr lang="en-US" sz="2300" dirty="0">
                <a:latin typeface="Arial" panose="020B0604020202020204" pitchFamily="34" charset="0"/>
                <a:cs typeface="Arial" panose="020B0604020202020204" pitchFamily="34" charset="0"/>
              </a:rPr>
              <a:t>lucrative cash generating profile of run rate </a:t>
            </a:r>
            <a:r>
              <a:rPr lang="en-US" sz="2300" dirty="0" smtClean="0">
                <a:latin typeface="Arial" panose="020B0604020202020204" pitchFamily="34" charset="0"/>
                <a:cs typeface="Arial" panose="020B0604020202020204" pitchFamily="34" charset="0"/>
              </a:rPr>
              <a:t>business</a:t>
            </a:r>
          </a:p>
          <a:p>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High incremental margin nature of Zayo business results in AFFO growth rate of 14% (12% w/ Canada)</a:t>
            </a:r>
          </a:p>
          <a:p>
            <a:pPr lvl="1"/>
            <a:r>
              <a:rPr lang="en-US" sz="1900" dirty="0" smtClean="0">
                <a:latin typeface="Arial" panose="020B0604020202020204" pitchFamily="34" charset="0"/>
                <a:cs typeface="Arial" panose="020B0604020202020204" pitchFamily="34" charset="0"/>
              </a:rPr>
              <a:t>Reasonable to assume Zayo can scale EBITDA/AFFO at 75% incremental margin, based on 93% direct margins of new deals</a:t>
            </a:r>
          </a:p>
          <a:p>
            <a:pPr lvl="1"/>
            <a:r>
              <a:rPr lang="en-US" sz="1900" dirty="0" smtClean="0">
                <a:latin typeface="Arial" panose="020B0604020202020204" pitchFamily="34" charset="0"/>
                <a:cs typeface="Arial" panose="020B0604020202020204" pitchFamily="34" charset="0"/>
              </a:rPr>
              <a:t>A 9% top-line growth rate gets AFFO growth rate to 20%</a:t>
            </a:r>
          </a:p>
          <a:p>
            <a:endParaRPr lang="en-US" sz="2300" dirty="0" smtClean="0">
              <a:latin typeface="Arial" panose="020B0604020202020204" pitchFamily="34" charset="0"/>
              <a:cs typeface="Arial" panose="020B0604020202020204" pitchFamily="34" charset="0"/>
            </a:endParaRPr>
          </a:p>
          <a:p>
            <a:pPr lvl="1"/>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31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p:cNvGraphicFramePr>
            <a:graphicFrameLocks noChangeAspect="1"/>
          </p:cNvGraphicFramePr>
          <p:nvPr>
            <p:extLst>
              <p:ext uri="{D42A27DB-BD31-4B8C-83A1-F6EECF244321}">
                <p14:modId xmlns:p14="http://schemas.microsoft.com/office/powerpoint/2010/main" val="990469555"/>
              </p:ext>
            </p:extLst>
          </p:nvPr>
        </p:nvGraphicFramePr>
        <p:xfrm>
          <a:off x="775759" y="3024033"/>
          <a:ext cx="7644384" cy="3717879"/>
        </p:xfrm>
        <a:graphic>
          <a:graphicData uri="http://schemas.openxmlformats.org/presentationml/2006/ole">
            <mc:AlternateContent xmlns:mc="http://schemas.openxmlformats.org/markup-compatibility/2006">
              <mc:Choice xmlns:v="urn:schemas-microsoft-com:vml" Requires="v">
                <p:oleObj spid="_x0000_s1260" name="Worksheet" r:id="rId3" imgW="10058400" imgH="4891946" progId="Excel.Sheet.12">
                  <p:embed/>
                </p:oleObj>
              </mc:Choice>
              <mc:Fallback>
                <p:oleObj name="Worksheet" r:id="rId3" imgW="10058400" imgH="4891946" progId="Excel.Sheet.12">
                  <p:embed/>
                  <p:pic>
                    <p:nvPicPr>
                      <p:cNvPr id="0" name=""/>
                      <p:cNvPicPr/>
                      <p:nvPr/>
                    </p:nvPicPr>
                    <p:blipFill>
                      <a:blip r:embed="rId4"/>
                      <a:stretch>
                        <a:fillRect/>
                      </a:stretch>
                    </p:blipFill>
                    <p:spPr>
                      <a:xfrm>
                        <a:off x="775759" y="3024033"/>
                        <a:ext cx="7644384" cy="3717879"/>
                      </a:xfrm>
                      <a:prstGeom prst="rect">
                        <a:avLst/>
                      </a:prstGeom>
                    </p:spPr>
                  </p:pic>
                </p:oleObj>
              </mc:Fallback>
            </mc:AlternateContent>
          </a:graphicData>
        </a:graphic>
      </p:graphicFrame>
      <p:sp>
        <p:nvSpPr>
          <p:cNvPr id="2" name="Title 1"/>
          <p:cNvSpPr>
            <a:spLocks noGrp="1"/>
          </p:cNvSpPr>
          <p:nvPr>
            <p:ph type="title"/>
          </p:nvPr>
        </p:nvSpPr>
        <p:spPr>
          <a:xfrm>
            <a:off x="106680" y="75567"/>
            <a:ext cx="8408670" cy="572134"/>
          </a:xfrm>
        </p:spPr>
        <p:txBody>
          <a:bodyPr>
            <a:normAutofit fontScale="90000"/>
          </a:bodyPr>
          <a:lstStyle/>
          <a:p>
            <a:r>
              <a:rPr lang="en-US" sz="3600" dirty="0" smtClean="0">
                <a:latin typeface="Arial" panose="020B0604020202020204" pitchFamily="34" charset="0"/>
                <a:cs typeface="Arial" panose="020B0604020202020204" pitchFamily="34" charset="0"/>
              </a:rPr>
              <a:t>Bookings and Net Installs Metrics- </a:t>
            </a:r>
            <a:r>
              <a:rPr lang="en-US" sz="3600" dirty="0" smtClean="0">
                <a:solidFill>
                  <a:srgbClr val="FF0000"/>
                </a:solidFill>
                <a:latin typeface="Arial" panose="020B0604020202020204" pitchFamily="34" charset="0"/>
                <a:cs typeface="Arial" panose="020B0604020202020204" pitchFamily="34" charset="0"/>
              </a:rPr>
              <a:t>excl. Spec</a:t>
            </a:r>
            <a:endParaRPr lang="en-US" sz="3600" dirty="0">
              <a:solidFill>
                <a:srgbClr val="FF0000"/>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81940" y="706970"/>
            <a:ext cx="8862060" cy="2367807"/>
          </a:xfrm>
        </p:spPr>
        <p:txBody>
          <a:bodyPr>
            <a:normAutofit fontScale="92500" lnSpcReduction="20000"/>
          </a:bodyPr>
          <a:lstStyle/>
          <a:p>
            <a:r>
              <a:rPr lang="en-US" sz="1600" dirty="0" smtClean="0">
                <a:latin typeface="Arial" panose="020B0604020202020204" pitchFamily="34" charset="0"/>
                <a:cs typeface="Arial" panose="020B0604020202020204" pitchFamily="34" charset="0"/>
              </a:rPr>
              <a:t>Sales (Bookings) and Net Install activity </a:t>
            </a:r>
            <a:r>
              <a:rPr lang="en-US" sz="1600" dirty="0" smtClean="0">
                <a:solidFill>
                  <a:srgbClr val="FF0000"/>
                </a:solidFill>
                <a:latin typeface="Arial" panose="020B0604020202020204" pitchFamily="34" charset="0"/>
                <a:cs typeface="Arial" panose="020B0604020202020204" pitchFamily="34" charset="0"/>
              </a:rPr>
              <a:t>(excl. Spec) </a:t>
            </a:r>
            <a:r>
              <a:rPr lang="en-US" sz="1600" dirty="0" smtClean="0">
                <a:latin typeface="Arial" panose="020B0604020202020204" pitchFamily="34" charset="0"/>
                <a:cs typeface="Arial" panose="020B0604020202020204" pitchFamily="34" charset="0"/>
              </a:rPr>
              <a:t>generating 7% recurring revenue growth rates--  (excl Canada)</a:t>
            </a:r>
          </a:p>
          <a:p>
            <a:pPr lvl="1"/>
            <a:r>
              <a:rPr lang="en-US" sz="1200" dirty="0" smtClean="0">
                <a:latin typeface="Arial" panose="020B0604020202020204" pitchFamily="34" charset="0"/>
                <a:cs typeface="Arial" panose="020B0604020202020204" pitchFamily="34" charset="0"/>
              </a:rPr>
              <a:t>Recent P&amp;L impacted by noise of Fx changes and non recurring revenue Qtr over Qtr movements</a:t>
            </a:r>
          </a:p>
          <a:p>
            <a:pPr lvl="1"/>
            <a:r>
              <a:rPr lang="en-US" sz="1200" dirty="0" smtClean="0">
                <a:latin typeface="Arial" panose="020B0604020202020204" pitchFamily="34" charset="0"/>
                <a:cs typeface="Arial" panose="020B0604020202020204" pitchFamily="34" charset="0"/>
              </a:rPr>
              <a:t>Excluding Jun-15 results that has 2 deals that are part of Zayo’s Major Project grouping</a:t>
            </a:r>
            <a:endParaRPr lang="en-US" sz="12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Overall payback ratios on non Spec deals averaging &lt; 14 months with estimated 35%+ IRRs</a:t>
            </a:r>
          </a:p>
          <a:p>
            <a:pPr lvl="1"/>
            <a:r>
              <a:rPr lang="en-US" sz="1200" dirty="0" smtClean="0">
                <a:latin typeface="Arial" panose="020B0604020202020204" pitchFamily="34" charset="0"/>
                <a:cs typeface="Arial" panose="020B0604020202020204" pitchFamily="34" charset="0"/>
              </a:rPr>
              <a:t>7 months payback when excluding Network Capacity capex</a:t>
            </a:r>
          </a:p>
          <a:p>
            <a:pPr lvl="1"/>
            <a:r>
              <a:rPr lang="en-US" sz="1200" dirty="0" smtClean="0">
                <a:latin typeface="Arial" panose="020B0604020202020204" pitchFamily="34" charset="0"/>
                <a:cs typeface="Arial" panose="020B0604020202020204" pitchFamily="34" charset="0"/>
              </a:rPr>
              <a:t>vs the 33 month 5 Qtr avg reported in Earnings Release that includes of </a:t>
            </a:r>
            <a:r>
              <a:rPr lang="en-US" sz="1200" dirty="0">
                <a:latin typeface="Arial" panose="020B0604020202020204" pitchFamily="34" charset="0"/>
                <a:cs typeface="Arial" panose="020B0604020202020204" pitchFamily="34" charset="0"/>
              </a:rPr>
              <a:t>S</a:t>
            </a:r>
            <a:r>
              <a:rPr lang="en-US" sz="1200" dirty="0" smtClean="0">
                <a:latin typeface="Arial" panose="020B0604020202020204" pitchFamily="34" charset="0"/>
                <a:cs typeface="Arial" panose="020B0604020202020204" pitchFamily="34" charset="0"/>
              </a:rPr>
              <a:t>peculative Deals</a:t>
            </a:r>
          </a:p>
          <a:p>
            <a:r>
              <a:rPr lang="en-US" sz="1600" dirty="0">
                <a:latin typeface="Arial" panose="020B0604020202020204" pitchFamily="34" charset="0"/>
                <a:cs typeface="Arial" panose="020B0604020202020204" pitchFamily="34" charset="0"/>
              </a:rPr>
              <a:t>A</a:t>
            </a:r>
            <a:r>
              <a:rPr lang="en-US" sz="1600" dirty="0" smtClean="0">
                <a:latin typeface="Arial" panose="020B0604020202020204" pitchFamily="34" charset="0"/>
                <a:cs typeface="Arial" panose="020B0604020202020204" pitchFamily="34" charset="0"/>
              </a:rPr>
              <a:t>nnual capital program of $498m (Estimated Expenditures + Network Capacity) to achieve 7% revenue growth</a:t>
            </a:r>
          </a:p>
          <a:p>
            <a:pPr lvl="1"/>
            <a:r>
              <a:rPr lang="en-US" sz="1200" dirty="0" smtClean="0">
                <a:latin typeface="Arial" panose="020B0604020202020204" pitchFamily="34" charset="0"/>
                <a:cs typeface="Arial" panose="020B0604020202020204" pitchFamily="34" charset="0"/>
              </a:rPr>
              <a:t>Net capital program of $276m after taking into account IRU and Upfront payments</a:t>
            </a:r>
          </a:p>
          <a:p>
            <a:pPr lvl="1"/>
            <a:r>
              <a:rPr lang="en-US" sz="1200" dirty="0" smtClean="0">
                <a:latin typeface="Arial" panose="020B0604020202020204" pitchFamily="34" charset="0"/>
                <a:cs typeface="Arial" panose="020B0604020202020204" pitchFamily="34" charset="0"/>
              </a:rPr>
              <a:t>As compared to ~$1B level using ($720m net) level reported when including the Spec deals</a:t>
            </a:r>
          </a:p>
          <a:p>
            <a:endParaRPr lang="en-US" sz="1600" dirty="0" smtClean="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p:txBody>
      </p:sp>
      <p:sp>
        <p:nvSpPr>
          <p:cNvPr id="8" name="Oval 7"/>
          <p:cNvSpPr/>
          <p:nvPr/>
        </p:nvSpPr>
        <p:spPr>
          <a:xfrm>
            <a:off x="7479659" y="4258790"/>
            <a:ext cx="476885" cy="39781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522004" y="6383866"/>
            <a:ext cx="476885" cy="3979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888825" y="4605867"/>
            <a:ext cx="601028" cy="101071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539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ext uri="{D42A27DB-BD31-4B8C-83A1-F6EECF244321}">
                <p14:modId xmlns:p14="http://schemas.microsoft.com/office/powerpoint/2010/main" val="341445253"/>
              </p:ext>
            </p:extLst>
          </p:nvPr>
        </p:nvGraphicFramePr>
        <p:xfrm>
          <a:off x="750362" y="2580665"/>
          <a:ext cx="7406640" cy="4166235"/>
        </p:xfrm>
        <a:graphic>
          <a:graphicData uri="http://schemas.openxmlformats.org/presentationml/2006/ole">
            <mc:AlternateContent xmlns:mc="http://schemas.openxmlformats.org/markup-compatibility/2006">
              <mc:Choice xmlns:v="urn:schemas-microsoft-com:vml" Requires="v">
                <p:oleObj spid="_x0000_s4273" name="Worksheet" r:id="rId3" imgW="9875520" imgH="5554980" progId="Excel.Sheet.12">
                  <p:embed/>
                </p:oleObj>
              </mc:Choice>
              <mc:Fallback>
                <p:oleObj name="Worksheet" r:id="rId3" imgW="9875520" imgH="5554980" progId="Excel.Sheet.12">
                  <p:embed/>
                  <p:pic>
                    <p:nvPicPr>
                      <p:cNvPr id="0" name=""/>
                      <p:cNvPicPr/>
                      <p:nvPr/>
                    </p:nvPicPr>
                    <p:blipFill>
                      <a:blip r:embed="rId4"/>
                      <a:stretch>
                        <a:fillRect/>
                      </a:stretch>
                    </p:blipFill>
                    <p:spPr>
                      <a:xfrm>
                        <a:off x="750362" y="2580665"/>
                        <a:ext cx="7406640" cy="4166235"/>
                      </a:xfrm>
                      <a:prstGeom prst="rect">
                        <a:avLst/>
                      </a:prstGeom>
                    </p:spPr>
                  </p:pic>
                </p:oleObj>
              </mc:Fallback>
            </mc:AlternateContent>
          </a:graphicData>
        </a:graphic>
      </p:graphicFrame>
      <p:sp>
        <p:nvSpPr>
          <p:cNvPr id="2" name="Title 1"/>
          <p:cNvSpPr>
            <a:spLocks noGrp="1"/>
          </p:cNvSpPr>
          <p:nvPr>
            <p:ph type="title"/>
          </p:nvPr>
        </p:nvSpPr>
        <p:spPr>
          <a:xfrm>
            <a:off x="106680" y="75567"/>
            <a:ext cx="8408670" cy="572134"/>
          </a:xfrm>
        </p:spPr>
        <p:txBody>
          <a:bodyPr>
            <a:normAutofit fontScale="90000"/>
          </a:bodyPr>
          <a:lstStyle/>
          <a:p>
            <a:r>
              <a:rPr lang="en-US" sz="3600" dirty="0" smtClean="0">
                <a:latin typeface="Arial" panose="020B0604020202020204" pitchFamily="34" charset="0"/>
                <a:cs typeface="Arial" panose="020B0604020202020204" pitchFamily="34" charset="0"/>
              </a:rPr>
              <a:t>Calculating Zayo Mar-16 Run Rate AFFO</a:t>
            </a:r>
            <a:endParaRPr lang="en-US" sz="36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81940" y="647701"/>
            <a:ext cx="8862060" cy="2705099"/>
          </a:xfrm>
        </p:spPr>
        <p:txBody>
          <a:bodyPr>
            <a:normAutofit/>
          </a:bodyPr>
          <a:lstStyle/>
          <a:p>
            <a:r>
              <a:rPr lang="en-US" sz="1600" dirty="0" smtClean="0">
                <a:latin typeface="Arial" panose="020B0604020202020204" pitchFamily="34" charset="0"/>
                <a:cs typeface="Arial" panose="020B0604020202020204" pitchFamily="34" charset="0"/>
              </a:rPr>
              <a:t>Existing Zayo earnings release package allows for fairly accurate AFFO calculation</a:t>
            </a:r>
          </a:p>
          <a:p>
            <a:pPr lvl="1"/>
            <a:r>
              <a:rPr lang="en-US" sz="1100" dirty="0" smtClean="0">
                <a:latin typeface="Arial" panose="020B0604020202020204" pitchFamily="34" charset="0"/>
                <a:cs typeface="Arial" panose="020B0604020202020204" pitchFamily="34" charset="0"/>
              </a:rPr>
              <a:t>Below table includes estimated remaining unrealized synergies from Allstream and Viatel</a:t>
            </a:r>
          </a:p>
          <a:p>
            <a:pPr lvl="1"/>
            <a:r>
              <a:rPr lang="en-US" sz="1100" dirty="0" smtClean="0">
                <a:latin typeface="Arial" panose="020B0604020202020204" pitchFamily="34" charset="0"/>
                <a:cs typeface="Arial" panose="020B0604020202020204" pitchFamily="34" charset="0"/>
              </a:rPr>
              <a:t>Zayo level of stock compensation expense looks to be roughly 2x higher than TowerCos and DataCenters (via looking at ratio of recent post IPO stock compensation expense as % of total </a:t>
            </a:r>
            <a:r>
              <a:rPr lang="en-US" sz="1100" dirty="0">
                <a:latin typeface="Arial" panose="020B0604020202020204" pitchFamily="34" charset="0"/>
                <a:cs typeface="Arial" panose="020B0604020202020204" pitchFamily="34" charset="0"/>
              </a:rPr>
              <a:t>e</a:t>
            </a:r>
            <a:r>
              <a:rPr lang="en-US" sz="1100" dirty="0" smtClean="0">
                <a:latin typeface="Arial" panose="020B0604020202020204" pitchFamily="34" charset="0"/>
                <a:cs typeface="Arial" panose="020B0604020202020204" pitchFamily="34" charset="0"/>
              </a:rPr>
              <a:t>xpenses)</a:t>
            </a:r>
          </a:p>
          <a:p>
            <a:pPr lvl="1"/>
            <a:r>
              <a:rPr lang="en-US" sz="1100" dirty="0" smtClean="0">
                <a:latin typeface="Arial" panose="020B0604020202020204" pitchFamily="34" charset="0"/>
                <a:cs typeface="Arial" panose="020B0604020202020204" pitchFamily="34" charset="0"/>
              </a:rPr>
              <a:t>External reporting does not allow to isolate non-cash straight-line revenue and expense, or non cash amortized costs</a:t>
            </a:r>
            <a:endParaRPr lang="en-US" sz="11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AFFO margin of 32%, or $614m annually, excl. Speculative program</a:t>
            </a:r>
          </a:p>
          <a:p>
            <a:r>
              <a:rPr lang="en-US" sz="1600" dirty="0" smtClean="0">
                <a:latin typeface="Arial" panose="020B0604020202020204" pitchFamily="34" charset="0"/>
                <a:cs typeface="Arial" panose="020B0604020202020204" pitchFamily="34" charset="0"/>
              </a:rPr>
              <a:t>Annual Levered FCF of $320m a year. 16% of revenue, excl. Speculative program</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614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p:cNvGraphicFramePr>
            <a:graphicFrameLocks noChangeAspect="1"/>
          </p:cNvGraphicFramePr>
          <p:nvPr>
            <p:extLst>
              <p:ext uri="{D42A27DB-BD31-4B8C-83A1-F6EECF244321}">
                <p14:modId xmlns:p14="http://schemas.microsoft.com/office/powerpoint/2010/main" val="2736783709"/>
              </p:ext>
            </p:extLst>
          </p:nvPr>
        </p:nvGraphicFramePr>
        <p:xfrm>
          <a:off x="282575" y="3649663"/>
          <a:ext cx="4854575" cy="3060700"/>
        </p:xfrm>
        <a:graphic>
          <a:graphicData uri="http://schemas.openxmlformats.org/presentationml/2006/ole">
            <mc:AlternateContent xmlns:mc="http://schemas.openxmlformats.org/markup-compatibility/2006">
              <mc:Choice xmlns:v="urn:schemas-microsoft-com:vml" Requires="v">
                <p:oleObj spid="_x0000_s3378" name="Worksheet" r:id="rId3" imgW="6560714" imgH="4137707" progId="Excel.Sheet.12">
                  <p:embed/>
                </p:oleObj>
              </mc:Choice>
              <mc:Fallback>
                <p:oleObj name="Worksheet" r:id="rId3" imgW="6560714" imgH="4137707" progId="Excel.Sheet.12">
                  <p:embed/>
                  <p:pic>
                    <p:nvPicPr>
                      <p:cNvPr id="0" name=""/>
                      <p:cNvPicPr/>
                      <p:nvPr/>
                    </p:nvPicPr>
                    <p:blipFill>
                      <a:blip r:embed="rId4"/>
                      <a:stretch>
                        <a:fillRect/>
                      </a:stretch>
                    </p:blipFill>
                    <p:spPr>
                      <a:xfrm>
                        <a:off x="282575" y="3649663"/>
                        <a:ext cx="4854575" cy="30607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27839324"/>
              </p:ext>
            </p:extLst>
          </p:nvPr>
        </p:nvGraphicFramePr>
        <p:xfrm>
          <a:off x="5364906" y="3683009"/>
          <a:ext cx="3585936" cy="1669778"/>
        </p:xfrm>
        <a:graphic>
          <a:graphicData uri="http://schemas.openxmlformats.org/presentationml/2006/ole">
            <mc:AlternateContent xmlns:mc="http://schemas.openxmlformats.org/markup-compatibility/2006">
              <mc:Choice xmlns:v="urn:schemas-microsoft-com:vml" Requires="v">
                <p:oleObj spid="_x0000_s3379" name="Worksheet" r:id="rId5" imgW="5433237" imgH="2529966" progId="Excel.Sheet.12">
                  <p:embed/>
                </p:oleObj>
              </mc:Choice>
              <mc:Fallback>
                <p:oleObj name="Worksheet" r:id="rId5" imgW="5433237" imgH="2529966" progId="Excel.Sheet.12">
                  <p:embed/>
                  <p:pic>
                    <p:nvPicPr>
                      <p:cNvPr id="0" name=""/>
                      <p:cNvPicPr/>
                      <p:nvPr/>
                    </p:nvPicPr>
                    <p:blipFill>
                      <a:blip r:embed="rId6"/>
                      <a:stretch>
                        <a:fillRect/>
                      </a:stretch>
                    </p:blipFill>
                    <p:spPr>
                      <a:xfrm>
                        <a:off x="5364906" y="3683009"/>
                        <a:ext cx="3585936" cy="1669778"/>
                      </a:xfrm>
                      <a:prstGeom prst="rect">
                        <a:avLst/>
                      </a:prstGeom>
                    </p:spPr>
                  </p:pic>
                </p:oleObj>
              </mc:Fallback>
            </mc:AlternateContent>
          </a:graphicData>
        </a:graphic>
      </p:graphicFrame>
      <p:sp>
        <p:nvSpPr>
          <p:cNvPr id="2" name="Title 1"/>
          <p:cNvSpPr>
            <a:spLocks noGrp="1"/>
          </p:cNvSpPr>
          <p:nvPr>
            <p:ph type="title"/>
          </p:nvPr>
        </p:nvSpPr>
        <p:spPr>
          <a:xfrm>
            <a:off x="106680" y="75567"/>
            <a:ext cx="8408670" cy="572134"/>
          </a:xfrm>
        </p:spPr>
        <p:txBody>
          <a:bodyPr>
            <a:normAutofit fontScale="90000"/>
          </a:bodyPr>
          <a:lstStyle/>
          <a:p>
            <a:r>
              <a:rPr lang="en-US" sz="3600" dirty="0" smtClean="0">
                <a:latin typeface="Arial" panose="020B0604020202020204" pitchFamily="34" charset="0"/>
                <a:cs typeface="Arial" panose="020B0604020202020204" pitchFamily="34" charset="0"/>
              </a:rPr>
              <a:t>Zayo Growth Profile –vs- Comps</a:t>
            </a:r>
            <a:endParaRPr lang="en-US" sz="36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73473" y="715437"/>
            <a:ext cx="8862060" cy="2705099"/>
          </a:xfrm>
        </p:spPr>
        <p:txBody>
          <a:bodyPr>
            <a:normAutofit fontScale="85000" lnSpcReduction="20000"/>
          </a:bodyPr>
          <a:lstStyle/>
          <a:p>
            <a:r>
              <a:rPr lang="en-US" sz="1500" dirty="0" smtClean="0">
                <a:latin typeface="Arial" panose="020B0604020202020204" pitchFamily="34" charset="0"/>
                <a:cs typeface="Arial" panose="020B0604020202020204" pitchFamily="34" charset="0"/>
              </a:rPr>
              <a:t>At 93% direct margin on new deals, reasonable to assume Zayo can scale annual EBITDA at 75% incremental margins and thus AFFO should also scale at close to an incremental 75% margin level</a:t>
            </a:r>
          </a:p>
          <a:p>
            <a:r>
              <a:rPr lang="en-US" sz="1500" dirty="0" smtClean="0">
                <a:latin typeface="Arial" panose="020B0604020202020204" pitchFamily="34" charset="0"/>
                <a:cs typeface="Arial" panose="020B0604020202020204" pitchFamily="34" charset="0"/>
              </a:rPr>
              <a:t>Data Centers forecasted to scale EBITDA at incremental margins of 58% and TowerCos at 77%, with 95% to 97% of this dropping to the AFFO level</a:t>
            </a:r>
          </a:p>
          <a:p>
            <a:r>
              <a:rPr lang="en-US" sz="1500" dirty="0">
                <a:latin typeface="Arial" panose="020B0604020202020204" pitchFamily="34" charset="0"/>
                <a:cs typeface="Arial" panose="020B0604020202020204" pitchFamily="34" charset="0"/>
              </a:rPr>
              <a:t>Zayo, with a 7% revenue growth rate (5% assuming no near term Canada growth), should result in a 14% AFFO growth rate (12% with Canada)</a:t>
            </a:r>
          </a:p>
          <a:p>
            <a:r>
              <a:rPr lang="en-US" sz="1500" dirty="0" smtClean="0">
                <a:latin typeface="Arial" panose="020B0604020202020204" pitchFamily="34" charset="0"/>
                <a:cs typeface="Arial" panose="020B0604020202020204" pitchFamily="34" charset="0"/>
              </a:rPr>
              <a:t>Zayo’s ratio of incremental AFFO margin to existing AFFO margin is 2.4x vs 1.5x for DCs and 1.32x for TowerCos</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which means that for every 1% revenue growth rate, Zayo gets 1.32x to 1.55x the impact to it’s AFFO growth rate, relative to the Comps</a:t>
            </a:r>
          </a:p>
          <a:p>
            <a:r>
              <a:rPr lang="en-US" sz="1500" b="1" dirty="0" smtClean="0">
                <a:solidFill>
                  <a:srgbClr val="FF0000"/>
                </a:solidFill>
                <a:latin typeface="Arial" panose="020B0604020202020204" pitchFamily="34" charset="0"/>
                <a:cs typeface="Arial" panose="020B0604020202020204" pitchFamily="34" charset="0"/>
              </a:rPr>
              <a:t>Thus Zayo’s non Canada growth rate of 7% is equivalent to a 9% TowerCo rate or a 10% DataCenter rate if attempting to isolate what the impact is to the AFFO growth rate</a:t>
            </a:r>
          </a:p>
          <a:p>
            <a:r>
              <a:rPr lang="en-US" sz="1500" dirty="0" smtClean="0">
                <a:latin typeface="Arial" panose="020B0604020202020204" pitchFamily="34" charset="0"/>
                <a:cs typeface="Arial" panose="020B0604020202020204" pitchFamily="34" charset="0"/>
              </a:rPr>
              <a:t>Zayo AFFO growth rate of 14% (12% w Canada) vs 12% for TowerCos and 20% for DCs</a:t>
            </a:r>
          </a:p>
          <a:p>
            <a:r>
              <a:rPr lang="en-US" sz="1600" dirty="0" smtClean="0">
                <a:latin typeface="Arial" panose="020B0604020202020204" pitchFamily="34" charset="0"/>
                <a:cs typeface="Arial" panose="020B0604020202020204" pitchFamily="34" charset="0"/>
              </a:rPr>
              <a:t>A 9% Zayo growth rate would get to a 20% AFFO growth rate</a:t>
            </a:r>
          </a:p>
        </p:txBody>
      </p:sp>
      <p:sp>
        <p:nvSpPr>
          <p:cNvPr id="17" name="Oval 16"/>
          <p:cNvSpPr/>
          <p:nvPr/>
        </p:nvSpPr>
        <p:spPr>
          <a:xfrm>
            <a:off x="7543800" y="4145067"/>
            <a:ext cx="211667" cy="22007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535332" y="4761624"/>
            <a:ext cx="211667" cy="22007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2641603" y="4930964"/>
            <a:ext cx="406400" cy="56390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2540001" y="5460999"/>
            <a:ext cx="2192867" cy="330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96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5567"/>
            <a:ext cx="8408670" cy="572134"/>
          </a:xfrm>
        </p:spPr>
        <p:txBody>
          <a:bodyPr>
            <a:normAutofit fontScale="90000"/>
          </a:bodyPr>
          <a:lstStyle/>
          <a:p>
            <a:r>
              <a:rPr lang="en-US" sz="3600" dirty="0" smtClean="0">
                <a:latin typeface="Arial" panose="020B0604020202020204" pitchFamily="34" charset="0"/>
                <a:cs typeface="Arial" panose="020B0604020202020204" pitchFamily="34" charset="0"/>
              </a:rPr>
              <a:t>Zayo Valuation – an AFFO Approach</a:t>
            </a:r>
            <a:endParaRPr lang="en-US" sz="36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73473" y="850910"/>
            <a:ext cx="8862060" cy="1452024"/>
          </a:xfrm>
        </p:spPr>
        <p:txBody>
          <a:bodyPr>
            <a:normAutofit/>
          </a:bodyPr>
          <a:lstStyle/>
          <a:p>
            <a:r>
              <a:rPr lang="en-US" sz="1500" dirty="0" smtClean="0">
                <a:latin typeface="Arial" panose="020B0604020202020204" pitchFamily="34" charset="0"/>
                <a:cs typeface="Arial" panose="020B0604020202020204" pitchFamily="34" charset="0"/>
              </a:rPr>
              <a:t>At </a:t>
            </a:r>
            <a:r>
              <a:rPr lang="en-US" sz="1500" dirty="0">
                <a:latin typeface="Arial" panose="020B0604020202020204" pitchFamily="34" charset="0"/>
                <a:cs typeface="Arial" panose="020B0604020202020204" pitchFamily="34" charset="0"/>
              </a:rPr>
              <a:t>$29.21 per </a:t>
            </a:r>
            <a:r>
              <a:rPr lang="en-US" sz="1500" dirty="0" smtClean="0">
                <a:latin typeface="Arial" panose="020B0604020202020204" pitchFamily="34" charset="0"/>
                <a:cs typeface="Arial" panose="020B0604020202020204" pitchFamily="34" charset="0"/>
              </a:rPr>
              <a:t>share (close price as of 8/25), </a:t>
            </a:r>
            <a:r>
              <a:rPr lang="en-US" sz="1500" dirty="0">
                <a:latin typeface="Arial" panose="020B0604020202020204" pitchFamily="34" charset="0"/>
                <a:cs typeface="Arial" panose="020B0604020202020204" pitchFamily="34" charset="0"/>
              </a:rPr>
              <a:t>Zayo trading at 11.6x RR AFFO vs 21.1x for TowerCos and 20.6x for DCs </a:t>
            </a:r>
          </a:p>
          <a:p>
            <a:pPr lvl="1"/>
            <a:r>
              <a:rPr lang="en-US" sz="1100" dirty="0">
                <a:latin typeface="Arial" panose="020B0604020202020204" pitchFamily="34" charset="0"/>
                <a:cs typeface="Arial" panose="020B0604020202020204" pitchFamily="34" charset="0"/>
              </a:rPr>
              <a:t>Using CY 2017E AFFO, Zayo trading at 9.7x vs 18.1x for TowerCos and 17.4x for </a:t>
            </a:r>
            <a:r>
              <a:rPr lang="en-US" sz="1100" dirty="0" smtClean="0">
                <a:latin typeface="Arial" panose="020B0604020202020204" pitchFamily="34" charset="0"/>
                <a:cs typeface="Arial" panose="020B0604020202020204" pitchFamily="34" charset="0"/>
              </a:rPr>
              <a:t>DCs</a:t>
            </a:r>
            <a:endParaRPr lang="en-US" sz="1100" dirty="0">
              <a:latin typeface="Arial" panose="020B0604020202020204" pitchFamily="34" charset="0"/>
              <a:cs typeface="Arial" panose="020B0604020202020204" pitchFamily="34" charset="0"/>
            </a:endParaRPr>
          </a:p>
          <a:p>
            <a:pPr lvl="1"/>
            <a:endParaRPr lang="en-US" sz="1100" dirty="0" smtClean="0">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39576204"/>
              </p:ext>
            </p:extLst>
          </p:nvPr>
        </p:nvGraphicFramePr>
        <p:xfrm>
          <a:off x="473075" y="1910821"/>
          <a:ext cx="8351838" cy="3984625"/>
        </p:xfrm>
        <a:graphic>
          <a:graphicData uri="http://schemas.openxmlformats.org/presentationml/2006/ole">
            <mc:AlternateContent xmlns:mc="http://schemas.openxmlformats.org/markup-compatibility/2006">
              <mc:Choice xmlns:v="urn:schemas-microsoft-com:vml" Requires="v">
                <p:oleObj spid="_x0000_s5179" name="Worksheet" r:id="rId3" imgW="8351662" imgH="3985417" progId="Excel.Sheet.12">
                  <p:embed/>
                </p:oleObj>
              </mc:Choice>
              <mc:Fallback>
                <p:oleObj name="Worksheet" r:id="rId3" imgW="8351662" imgH="3985417" progId="Excel.Sheet.12">
                  <p:embed/>
                  <p:pic>
                    <p:nvPicPr>
                      <p:cNvPr id="0" name=""/>
                      <p:cNvPicPr/>
                      <p:nvPr/>
                    </p:nvPicPr>
                    <p:blipFill>
                      <a:blip r:embed="rId4"/>
                      <a:stretch>
                        <a:fillRect/>
                      </a:stretch>
                    </p:blipFill>
                    <p:spPr>
                      <a:xfrm>
                        <a:off x="473075" y="1910821"/>
                        <a:ext cx="8351838" cy="3984625"/>
                      </a:xfrm>
                      <a:prstGeom prst="rect">
                        <a:avLst/>
                      </a:prstGeom>
                    </p:spPr>
                  </p:pic>
                </p:oleObj>
              </mc:Fallback>
            </mc:AlternateContent>
          </a:graphicData>
        </a:graphic>
      </p:graphicFrame>
    </p:spTree>
    <p:extLst>
      <p:ext uri="{BB962C8B-B14F-4D97-AF65-F5344CB8AC3E}">
        <p14:creationId xmlns:p14="http://schemas.microsoft.com/office/powerpoint/2010/main" val="3047763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2990</TotalTime>
  <Words>1086</Words>
  <Application>Microsoft Office PowerPoint</Application>
  <PresentationFormat>On-screen Show (4:3)</PresentationFormat>
  <Paragraphs>59</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Calibri Light</vt:lpstr>
      <vt:lpstr>Office Theme</vt:lpstr>
      <vt:lpstr>Microsoft Excel Worksheet</vt:lpstr>
      <vt:lpstr>PowerPoint Presentation</vt:lpstr>
      <vt:lpstr>PowerPoint Presentation</vt:lpstr>
      <vt:lpstr>Framework and Output</vt:lpstr>
      <vt:lpstr>Bookings and Net Installs Metrics- excl. Spec</vt:lpstr>
      <vt:lpstr>Calculating Zayo Mar-16 Run Rate AFFO</vt:lpstr>
      <vt:lpstr>Zayo Growth Profile –vs- Comps</vt:lpstr>
      <vt:lpstr>Zayo Valuation – an AFFO Approach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Most Important Zayo Metrics</dc:title>
  <dc:creator>admin</dc:creator>
  <cp:lastModifiedBy>Robert Gotto</cp:lastModifiedBy>
  <cp:revision>241</cp:revision>
  <cp:lastPrinted>2016-08-25T15:45:52Z</cp:lastPrinted>
  <dcterms:created xsi:type="dcterms:W3CDTF">2016-08-23T14:32:14Z</dcterms:created>
  <dcterms:modified xsi:type="dcterms:W3CDTF">2016-08-25T16:37:59Z</dcterms:modified>
</cp:coreProperties>
</file>